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9144000" cy="5143500" type="screen16x9"/>
  <p:notesSz cx="6858000" cy="9144000"/>
  <p:embeddedFontLst>
    <p:embeddedFont>
      <p:font typeface="Alumni Sans Inline One" panose="020B0604020202020204" charset="0"/>
      <p:regular r:id="rId26"/>
      <p:italic r:id="rId27"/>
    </p:embeddedFont>
    <p:embeddedFont>
      <p:font typeface="Cambria" panose="02040503050406030204" pitchFamily="18" charset="0"/>
      <p:regular r:id="rId28"/>
      <p:bold r:id="rId29"/>
      <p:italic r:id="rId30"/>
      <p:boldItalic r:id="rId31"/>
    </p:embeddedFont>
    <p:embeddedFont>
      <p:font typeface="Impact" panose="020B0806030902050204" pitchFamily="34" charset="0"/>
      <p:regular r:id="rId32"/>
    </p:embeddedFont>
    <p:embeddedFont>
      <p:font typeface="Luckiest Guy" panose="020B0604020202020204" charset="0"/>
      <p:regular r:id="rId33"/>
    </p:embeddedFont>
    <p:embeddedFont>
      <p:font typeface="Merriweather" panose="00000500000000000000" pitchFamily="2" charset="0"/>
      <p:regular r:id="rId34"/>
      <p:bold r:id="rId35"/>
      <p:italic r:id="rId36"/>
      <p:boldItalic r:id="rId37"/>
    </p:embeddedFont>
    <p:embeddedFont>
      <p:font typeface="Permanent Marker" panose="020B0604020202020204" charset="0"/>
      <p:regular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7" d="100"/>
          <a:sy n="137" d="100"/>
        </p:scale>
        <p:origin x="864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ROGER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6a4033d53b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26a4033d53b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Danny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6a5060fa00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26a5060fa00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Danny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6a5060fa00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26a5060fa00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Danny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6a4033d53b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26a4033d53b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Danny and turn over to Theresa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6a4033d53b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26a4033d53b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Theresa - reading from her script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26a5060fa00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26a5060fa00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Theresa turn over to Roger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6a4033d53b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26a4033d53b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Roger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26a4033d53b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26a4033d53b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Roger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26a4033d53b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26a4033d53b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Roger….turn over to Jim O’Connor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26a4033d53b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26a4033d53b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Jim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6a4033d53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26a4033d53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ROGER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26a4033d53b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26a4033d53b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Jim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26a4033d53b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26a4033d53b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Jim and or Roger close with next slide?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26a4033d53b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26a4033d53b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Thanks to all and let’s RACE TO THE FINISH!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26a4033d53b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26a4033d53b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0000FF"/>
                </a:solidFill>
              </a:rPr>
              <a:t>Roger buys us all a drink! </a:t>
            </a:r>
            <a:endParaRPr sz="1600" b="1">
              <a:solidFill>
                <a:srgbClr val="0000FF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6a4033d53b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26a4033d53b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ROGER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26a4033d53b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26a4033d53b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ROGER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26a4033d53b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26a4033d53b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ROGER &amp; JILL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6a4033d53b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26a4033d53b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ROGER TURN OVER TO JILL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6a4033d53b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26a4033d53b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JILL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6a4033d53b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26a4033d53b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JILL —- turn over to Danny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6a4033d53b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26a4033d53b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Danny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1.jp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jpg"/><Relationship Id="rId10" Type="http://schemas.openxmlformats.org/officeDocument/2006/relationships/image" Target="../media/image29.png"/><Relationship Id="rId4" Type="http://schemas.openxmlformats.org/officeDocument/2006/relationships/image" Target="../media/image23.jpg"/><Relationship Id="rId9" Type="http://schemas.openxmlformats.org/officeDocument/2006/relationships/image" Target="../media/image2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2.jp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1.jp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.jp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Relationship Id="rId9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9350" y="40912"/>
            <a:ext cx="7985299" cy="5061675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1878725" y="196750"/>
            <a:ext cx="5849400" cy="481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MICHIGAN MOOSE ASSOCIATION</a:t>
            </a:r>
            <a:endParaRPr sz="2800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1718375" y="946338"/>
            <a:ext cx="6170100" cy="3250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4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MEMBERSHIP </a:t>
            </a:r>
            <a:endParaRPr sz="7400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4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&amp; </a:t>
            </a:r>
            <a:endParaRPr sz="7400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4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RETENTION</a:t>
            </a:r>
            <a:endParaRPr sz="7400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059250"/>
            <a:ext cx="2080924" cy="2080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09625" y="2059250"/>
            <a:ext cx="2080925" cy="2080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9350" y="40912"/>
            <a:ext cx="7985299" cy="5061675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2"/>
          <p:cNvSpPr txBox="1"/>
          <p:nvPr/>
        </p:nvSpPr>
        <p:spPr>
          <a:xfrm>
            <a:off x="1048500" y="282325"/>
            <a:ext cx="7047000" cy="8769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 WHAT MAKES A GOOD NMO?</a:t>
            </a:r>
            <a:endParaRPr sz="4800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36" name="Google Shape;136;p22"/>
          <p:cNvSpPr txBox="1"/>
          <p:nvPr/>
        </p:nvSpPr>
        <p:spPr>
          <a:xfrm>
            <a:off x="504725" y="1287475"/>
            <a:ext cx="8746500" cy="3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pic>
        <p:nvPicPr>
          <p:cNvPr id="137" name="Google Shape;137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77974">
            <a:off x="6413974" y="3247770"/>
            <a:ext cx="1674627" cy="1674609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2"/>
          <p:cNvSpPr txBox="1"/>
          <p:nvPr/>
        </p:nvSpPr>
        <p:spPr>
          <a:xfrm>
            <a:off x="687275" y="1030900"/>
            <a:ext cx="8381400" cy="36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en" sz="2000" b="1">
                <a:solidFill>
                  <a:schemeClr val="dk1"/>
                </a:solidFill>
              </a:rPr>
              <a:t>Keep Orientation light, loose &amp; fun! This is the first impression of your lodge to the new Moose member! </a:t>
            </a:r>
            <a:endParaRPr sz="2000" b="1">
              <a:solidFill>
                <a:schemeClr val="dk1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dk1"/>
              </a:solidFill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en" sz="2000" b="1">
                <a:solidFill>
                  <a:schemeClr val="dk1"/>
                </a:solidFill>
              </a:rPr>
              <a:t>Introduce yourself, your title other presenters and/or officers.</a:t>
            </a:r>
            <a:endParaRPr sz="2000" b="1">
              <a:solidFill>
                <a:schemeClr val="dk1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dk1"/>
              </a:solidFill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en" sz="2000" b="1">
                <a:solidFill>
                  <a:schemeClr val="dk1"/>
                </a:solidFill>
              </a:rPr>
              <a:t>All things Moose is a mountain of information. </a:t>
            </a:r>
            <a:r>
              <a:rPr lang="en" sz="2000" b="1" i="1">
                <a:solidFill>
                  <a:schemeClr val="dk1"/>
                </a:solidFill>
              </a:rPr>
              <a:t>Do not overwhelm them - keep each topic brief.</a:t>
            </a:r>
            <a:endParaRPr sz="2000" b="1" i="1">
              <a:solidFill>
                <a:schemeClr val="dk1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dk1"/>
              </a:solidFill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en" sz="2000" b="1">
                <a:solidFill>
                  <a:schemeClr val="dk1"/>
                </a:solidFill>
              </a:rPr>
              <a:t>Discuss the history of your lodge</a:t>
            </a:r>
            <a:endParaRPr sz="2000" b="1">
              <a:solidFill>
                <a:schemeClr val="dk1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9350" y="40912"/>
            <a:ext cx="7985299" cy="5061675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3"/>
          <p:cNvSpPr txBox="1"/>
          <p:nvPr/>
        </p:nvSpPr>
        <p:spPr>
          <a:xfrm>
            <a:off x="1005725" y="293025"/>
            <a:ext cx="7047000" cy="8769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 WHAT MAKES A GOOD NMO?</a:t>
            </a:r>
            <a:endParaRPr sz="4800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45" name="Google Shape;145;p23"/>
          <p:cNvSpPr txBox="1"/>
          <p:nvPr/>
        </p:nvSpPr>
        <p:spPr>
          <a:xfrm>
            <a:off x="397800" y="1351650"/>
            <a:ext cx="8746500" cy="3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sp>
        <p:nvSpPr>
          <p:cNvPr id="146" name="Google Shape;146;p23"/>
          <p:cNvSpPr txBox="1"/>
          <p:nvPr/>
        </p:nvSpPr>
        <p:spPr>
          <a:xfrm>
            <a:off x="580350" y="977350"/>
            <a:ext cx="8381400" cy="40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en" sz="2000" b="1">
                <a:solidFill>
                  <a:schemeClr val="dk1"/>
                </a:solidFill>
              </a:rPr>
              <a:t>Explain briefly about Moose International (let video do the in-depth stuff!)</a:t>
            </a:r>
            <a:endParaRPr sz="2000" b="1">
              <a:solidFill>
                <a:schemeClr val="dk1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dk1"/>
              </a:solidFill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en" sz="2000" b="1">
                <a:solidFill>
                  <a:schemeClr val="dk1"/>
                </a:solidFill>
              </a:rPr>
              <a:t>Give examples of YOUR lodges community involvement, volunteer involvement. </a:t>
            </a:r>
            <a:r>
              <a:rPr lang="en" sz="2000" b="1" i="1">
                <a:solidFill>
                  <a:schemeClr val="dk1"/>
                </a:solidFill>
              </a:rPr>
              <a:t>(include HOW to volunteer!)</a:t>
            </a:r>
            <a:endParaRPr sz="2000" b="1" i="1">
              <a:solidFill>
                <a:schemeClr val="dk1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dk1"/>
              </a:solidFill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en" sz="2000" b="1">
                <a:solidFill>
                  <a:schemeClr val="dk1"/>
                </a:solidFill>
              </a:rPr>
              <a:t>Discuss your monthly events, SPECIAL events</a:t>
            </a:r>
            <a:endParaRPr sz="20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dk1"/>
              </a:solidFill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en" sz="2000" b="1">
                <a:solidFill>
                  <a:schemeClr val="dk1"/>
                </a:solidFill>
              </a:rPr>
              <a:t>Cover the “Qualified Guests” rules</a:t>
            </a:r>
            <a:endParaRPr sz="20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dk1"/>
              </a:solidFill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en" sz="2000" b="1">
                <a:solidFill>
                  <a:schemeClr val="dk1"/>
                </a:solidFill>
              </a:rPr>
              <a:t>Throw a “shout out” to other nearby lodges in your area! </a:t>
            </a:r>
            <a:endParaRPr sz="2000"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9350" y="40912"/>
            <a:ext cx="7985299" cy="5061675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4"/>
          <p:cNvSpPr txBox="1"/>
          <p:nvPr/>
        </p:nvSpPr>
        <p:spPr>
          <a:xfrm>
            <a:off x="1005725" y="293025"/>
            <a:ext cx="7047000" cy="8769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 WHAT MAKES A GOOD NMO?</a:t>
            </a:r>
            <a:endParaRPr sz="4800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53" name="Google Shape;153;p24"/>
          <p:cNvSpPr txBox="1"/>
          <p:nvPr/>
        </p:nvSpPr>
        <p:spPr>
          <a:xfrm>
            <a:off x="397800" y="1351650"/>
            <a:ext cx="8746500" cy="3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sp>
        <p:nvSpPr>
          <p:cNvPr id="154" name="Google Shape;154;p24"/>
          <p:cNvSpPr txBox="1"/>
          <p:nvPr/>
        </p:nvSpPr>
        <p:spPr>
          <a:xfrm>
            <a:off x="241950" y="977375"/>
            <a:ext cx="8660100" cy="54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en" sz="2000" b="1">
                <a:solidFill>
                  <a:schemeClr val="dk1"/>
                </a:solidFill>
              </a:rPr>
              <a:t>Explain in detail where to get more information! (social media, website, Moose International site, Info TV’s, newsletter etc…)</a:t>
            </a:r>
            <a:endParaRPr sz="2000" b="1">
              <a:solidFill>
                <a:schemeClr val="dk1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dk1"/>
              </a:solidFill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en" sz="2000" b="1">
                <a:solidFill>
                  <a:schemeClr val="dk1"/>
                </a:solidFill>
              </a:rPr>
              <a:t>Play the Moose International NEW MEMBER ORIENTATION video!</a:t>
            </a:r>
            <a:endParaRPr sz="20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dk1"/>
              </a:solidFill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en" sz="2000" b="1">
                <a:solidFill>
                  <a:schemeClr val="dk1"/>
                </a:solidFill>
              </a:rPr>
              <a:t>Discuss Board of Officers &amp; meeting days and times</a:t>
            </a:r>
            <a:endParaRPr sz="2000" b="1">
              <a:solidFill>
                <a:schemeClr val="dk1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dk1"/>
              </a:solidFill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en" sz="2000" b="1">
                <a:solidFill>
                  <a:schemeClr val="dk1"/>
                </a:solidFill>
              </a:rPr>
              <a:t>Ask for questions!  </a:t>
            </a:r>
            <a:endParaRPr sz="20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dk1"/>
              </a:solidFill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en" sz="2000" b="1">
                <a:solidFill>
                  <a:schemeClr val="dk1"/>
                </a:solidFill>
              </a:rPr>
              <a:t>New Member Orientations have the best impact if they run between 45-60 minutes.   (</a:t>
            </a:r>
            <a:r>
              <a:rPr lang="en" sz="2000" b="1" i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Any longer and they glaze over! )</a:t>
            </a:r>
            <a:endParaRPr sz="2000" b="1" i="1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dk1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1"/>
                </a:solidFill>
              </a:rPr>
              <a:t>             </a:t>
            </a:r>
            <a:endParaRPr sz="2000" b="1">
              <a:solidFill>
                <a:schemeClr val="dk1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9350" y="40912"/>
            <a:ext cx="7985299" cy="506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4593" y="0"/>
            <a:ext cx="749481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5"/>
          <p:cNvSpPr txBox="1"/>
          <p:nvPr/>
        </p:nvSpPr>
        <p:spPr>
          <a:xfrm rot="-828590">
            <a:off x="4769432" y="1415742"/>
            <a:ext cx="3111853" cy="2031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MORE</a:t>
            </a:r>
            <a:endParaRPr sz="7200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INFO!</a:t>
            </a:r>
            <a:endParaRPr sz="7200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9350" y="40912"/>
            <a:ext cx="7985299" cy="5061675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6"/>
          <p:cNvSpPr txBox="1"/>
          <p:nvPr/>
        </p:nvSpPr>
        <p:spPr>
          <a:xfrm>
            <a:off x="283950" y="764538"/>
            <a:ext cx="8576100" cy="36144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RETENTION</a:t>
            </a:r>
            <a:endParaRPr sz="7200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i="1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Now you got them, </a:t>
            </a:r>
            <a:endParaRPr sz="6000" i="1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i="1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How do you keep them?</a:t>
            </a:r>
            <a:endParaRPr sz="6000" i="1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200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9350" y="40912"/>
            <a:ext cx="7985299" cy="506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7"/>
          <p:cNvPicPr preferRelativeResize="0"/>
          <p:nvPr/>
        </p:nvPicPr>
        <p:blipFill rotWithShape="1">
          <a:blip r:embed="rId4">
            <a:alphaModFix/>
          </a:blip>
          <a:srcRect l="16279" t="19550" r="24520" b="20367"/>
          <a:stretch/>
        </p:blipFill>
        <p:spPr>
          <a:xfrm rot="-314151">
            <a:off x="278251" y="239525"/>
            <a:ext cx="2261751" cy="172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7"/>
          <p:cNvPicPr preferRelativeResize="0"/>
          <p:nvPr/>
        </p:nvPicPr>
        <p:blipFill rotWithShape="1">
          <a:blip r:embed="rId5">
            <a:alphaModFix/>
          </a:blip>
          <a:srcRect t="31476" b="11971"/>
          <a:stretch/>
        </p:blipFill>
        <p:spPr>
          <a:xfrm rot="203068">
            <a:off x="6213374" y="266262"/>
            <a:ext cx="2212426" cy="1668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321510">
            <a:off x="6224225" y="2199350"/>
            <a:ext cx="2190725" cy="1429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7"/>
          <p:cNvPicPr preferRelativeResize="0"/>
          <p:nvPr/>
        </p:nvPicPr>
        <p:blipFill rotWithShape="1">
          <a:blip r:embed="rId7">
            <a:alphaModFix/>
          </a:blip>
          <a:srcRect l="22788" t="20865" r="17002" b="16114"/>
          <a:stretch/>
        </p:blipFill>
        <p:spPr>
          <a:xfrm rot="-587494">
            <a:off x="264573" y="2872587"/>
            <a:ext cx="1895852" cy="1259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7" descr="LCL EXPIRED LIST.jpg"/>
          <p:cNvPicPr preferRelativeResize="0"/>
          <p:nvPr/>
        </p:nvPicPr>
        <p:blipFill rotWithShape="1">
          <a:blip r:embed="rId8">
            <a:alphaModFix/>
          </a:blip>
          <a:srcRect b="47723"/>
          <a:stretch/>
        </p:blipFill>
        <p:spPr>
          <a:xfrm>
            <a:off x="2776725" y="139925"/>
            <a:ext cx="3389350" cy="237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564345">
            <a:off x="2218795" y="2029711"/>
            <a:ext cx="2082351" cy="2944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893060">
            <a:off x="4476951" y="1655850"/>
            <a:ext cx="1463820" cy="1915849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7"/>
          <p:cNvSpPr txBox="1"/>
          <p:nvPr/>
        </p:nvSpPr>
        <p:spPr>
          <a:xfrm>
            <a:off x="4824850" y="3843200"/>
            <a:ext cx="3652200" cy="9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Make those calls!</a:t>
            </a:r>
            <a:endParaRPr sz="3600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9350" y="40912"/>
            <a:ext cx="7985299" cy="506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47550" y="0"/>
            <a:ext cx="4048900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9350" y="40912"/>
            <a:ext cx="7985299" cy="506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32739" y="0"/>
            <a:ext cx="687852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9350" y="40912"/>
            <a:ext cx="7985299" cy="506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24732" y="0"/>
            <a:ext cx="4094535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lambo-rev-87832">
            <a:hlinkClick r:id="" action="ppaction://media"/>
            <a:extLst>
              <a:ext uri="{FF2B5EF4-FFF2-40B4-BE49-F238E27FC236}">
                <a16:creationId xmlns:a16="http://schemas.microsoft.com/office/drawing/2014/main" id="{B3A58161-937C-CB2A-EF27-96E9982465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4550" y="433307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9350" y="40912"/>
            <a:ext cx="7985299" cy="506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517550"/>
            <a:ext cx="9144000" cy="4023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9350" y="40912"/>
            <a:ext cx="7985299" cy="5061675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102725" y="164600"/>
            <a:ext cx="8866800" cy="14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 dirty="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WHICH OF THESE T</a:t>
            </a:r>
            <a:r>
              <a:rPr lang="en" sz="3800" b="1" dirty="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HINGS</a:t>
            </a:r>
            <a:r>
              <a:rPr lang="en" sz="3800" dirty="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 MAKE YOUR </a:t>
            </a:r>
            <a:endParaRPr sz="3800" dirty="0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 dirty="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LODGE ATTRACTIVE TO NON-MEMBERS?</a:t>
            </a:r>
            <a:endParaRPr sz="3800" dirty="0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1798625" y="1255400"/>
            <a:ext cx="5475000" cy="35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sp>
        <p:nvSpPr>
          <p:cNvPr id="66" name="Google Shape;66;p14"/>
          <p:cNvSpPr txBox="1"/>
          <p:nvPr/>
        </p:nvSpPr>
        <p:spPr>
          <a:xfrm>
            <a:off x="3712700" y="1466800"/>
            <a:ext cx="2641200" cy="35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i="1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rPr>
              <a:t>* PRODUCTS</a:t>
            </a:r>
            <a:endParaRPr sz="3400" i="1">
              <a:solidFill>
                <a:schemeClr val="dk1"/>
              </a:solidFill>
              <a:latin typeface="Luckiest Guy"/>
              <a:ea typeface="Luckiest Guy"/>
              <a:cs typeface="Luckiest Guy"/>
              <a:sym typeface="Luckiest Gu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i="1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rPr>
              <a:t>*PRICING</a:t>
            </a:r>
            <a:endParaRPr sz="3400" i="1">
              <a:solidFill>
                <a:schemeClr val="dk1"/>
              </a:solidFill>
              <a:latin typeface="Luckiest Guy"/>
              <a:ea typeface="Luckiest Guy"/>
              <a:cs typeface="Luckiest Guy"/>
              <a:sym typeface="Luckiest Gu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i="1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rPr>
              <a:t>*PEOPLE</a:t>
            </a:r>
            <a:endParaRPr sz="3400" i="1">
              <a:solidFill>
                <a:schemeClr val="dk1"/>
              </a:solidFill>
              <a:latin typeface="Luckiest Guy"/>
              <a:ea typeface="Luckiest Guy"/>
              <a:cs typeface="Luckiest Guy"/>
              <a:sym typeface="Luckiest Gu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i="1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rPr>
              <a:t>*PLACE</a:t>
            </a:r>
            <a:endParaRPr sz="3400" i="1">
              <a:solidFill>
                <a:schemeClr val="dk1"/>
              </a:solidFill>
              <a:latin typeface="Luckiest Guy"/>
              <a:ea typeface="Luckiest Guy"/>
              <a:cs typeface="Luckiest Guy"/>
              <a:sym typeface="Luckiest Gu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i="1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rPr>
              <a:t>*EVENTS</a:t>
            </a:r>
            <a:endParaRPr sz="3400" i="1">
              <a:solidFill>
                <a:schemeClr val="dk1"/>
              </a:solidFill>
              <a:latin typeface="Luckiest Guy"/>
              <a:ea typeface="Luckiest Guy"/>
              <a:cs typeface="Luckiest Guy"/>
              <a:sym typeface="Luckiest Gu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i="1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rPr>
              <a:t>*SERVICES</a:t>
            </a:r>
            <a:endParaRPr sz="3400" i="1">
              <a:solidFill>
                <a:schemeClr val="dk1"/>
              </a:solidFill>
              <a:latin typeface="Luckiest Guy"/>
              <a:ea typeface="Luckiest Guy"/>
              <a:cs typeface="Luckiest Guy"/>
              <a:sym typeface="Luckiest Gu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pic>
        <p:nvPicPr>
          <p:cNvPr id="67" name="Google Shape;67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1700" y="2571750"/>
            <a:ext cx="3107575" cy="2062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9350" y="40912"/>
            <a:ext cx="7985299" cy="506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20746" y="0"/>
            <a:ext cx="690250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9350" y="40912"/>
            <a:ext cx="7985299" cy="506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53348" y="0"/>
            <a:ext cx="6637302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9350" y="40912"/>
            <a:ext cx="7985299" cy="5061675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34"/>
          <p:cNvSpPr txBox="1"/>
          <p:nvPr/>
        </p:nvSpPr>
        <p:spPr>
          <a:xfrm>
            <a:off x="633000" y="1158139"/>
            <a:ext cx="7878000" cy="2827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A lodge without members is just an empty building. </a:t>
            </a:r>
            <a:endParaRPr sz="4800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THANK YOU!</a:t>
            </a:r>
            <a:endParaRPr sz="7200">
              <a:solidFill>
                <a:schemeClr val="dk1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9350" y="40912"/>
            <a:ext cx="7985299" cy="5061675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35"/>
          <p:cNvSpPr txBox="1"/>
          <p:nvPr/>
        </p:nvSpPr>
        <p:spPr>
          <a:xfrm>
            <a:off x="3775350" y="2331138"/>
            <a:ext cx="1593300" cy="4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chemeClr val="dk2"/>
                </a:solidFill>
              </a:rPr>
              <a:t>THE END</a:t>
            </a:r>
            <a:endParaRPr sz="2500" b="1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9350" y="40912"/>
            <a:ext cx="7985299" cy="506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7625" y="1312037"/>
            <a:ext cx="2817326" cy="2112998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5"/>
          <p:cNvSpPr txBox="1"/>
          <p:nvPr/>
        </p:nvSpPr>
        <p:spPr>
          <a:xfrm>
            <a:off x="1139400" y="363563"/>
            <a:ext cx="6865200" cy="44163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ALL</a:t>
            </a:r>
            <a:endParaRPr sz="8000">
              <a:solidFill>
                <a:schemeClr val="dk1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THE </a:t>
            </a:r>
            <a:endParaRPr sz="8000">
              <a:solidFill>
                <a:schemeClr val="dk1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ABOVE</a:t>
            </a:r>
            <a:endParaRPr sz="8000">
              <a:solidFill>
                <a:schemeClr val="dk1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pic>
        <p:nvPicPr>
          <p:cNvPr id="75" name="Google Shape;75;p15"/>
          <p:cNvPicPr preferRelativeResize="0"/>
          <p:nvPr/>
        </p:nvPicPr>
        <p:blipFill rotWithShape="1">
          <a:blip r:embed="rId5">
            <a:alphaModFix/>
          </a:blip>
          <a:srcRect r="28392" b="25854"/>
          <a:stretch/>
        </p:blipFill>
        <p:spPr>
          <a:xfrm>
            <a:off x="6383903" y="363575"/>
            <a:ext cx="1916273" cy="2645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9350" y="40912"/>
            <a:ext cx="7985299" cy="506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6"/>
          <p:cNvPicPr preferRelativeResize="0"/>
          <p:nvPr/>
        </p:nvPicPr>
        <p:blipFill rotWithShape="1">
          <a:blip r:embed="rId4">
            <a:alphaModFix/>
          </a:blip>
          <a:srcRect l="-13352" t="22510"/>
          <a:stretch/>
        </p:blipFill>
        <p:spPr>
          <a:xfrm>
            <a:off x="5505875" y="3105350"/>
            <a:ext cx="2660500" cy="1546249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6"/>
          <p:cNvSpPr txBox="1"/>
          <p:nvPr/>
        </p:nvSpPr>
        <p:spPr>
          <a:xfrm>
            <a:off x="1402975" y="399925"/>
            <a:ext cx="6191400" cy="11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7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PRODUCT &amp; PRICING</a:t>
            </a:r>
            <a:endParaRPr sz="4700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83" name="Google Shape;83;p16"/>
          <p:cNvSpPr txBox="1"/>
          <p:nvPr/>
        </p:nvSpPr>
        <p:spPr>
          <a:xfrm>
            <a:off x="2215650" y="1298150"/>
            <a:ext cx="7709100" cy="13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   IS YOUR PRODUCT CONSISTENT? </a:t>
            </a:r>
            <a:endParaRPr sz="2600">
              <a:solidFill>
                <a:schemeClr val="dk1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     Do you have all the favorites in stock?</a:t>
            </a:r>
            <a:endParaRPr sz="2600" b="1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     Are your dinners consistent?</a:t>
            </a:r>
            <a:endParaRPr sz="2600">
              <a:solidFill>
                <a:schemeClr val="dk1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84" name="Google Shape;84;p16"/>
          <p:cNvSpPr txBox="1"/>
          <p:nvPr/>
        </p:nvSpPr>
        <p:spPr>
          <a:xfrm>
            <a:off x="1402975" y="3222975"/>
            <a:ext cx="4341600" cy="172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Is your pricing competitive without giving it away? </a:t>
            </a:r>
            <a:endParaRPr sz="2600" b="1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85" name="Google Shape;85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104798" y="923900"/>
            <a:ext cx="1714852" cy="1647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9350" y="40912"/>
            <a:ext cx="7985299" cy="5061675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7"/>
          <p:cNvSpPr txBox="1"/>
          <p:nvPr/>
        </p:nvSpPr>
        <p:spPr>
          <a:xfrm>
            <a:off x="1235700" y="442700"/>
            <a:ext cx="6672600" cy="844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PLACE &amp; PEOPLE</a:t>
            </a:r>
            <a:endParaRPr sz="7200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92" name="Google Shape;92;p17"/>
          <p:cNvSpPr txBox="1"/>
          <p:nvPr/>
        </p:nvSpPr>
        <p:spPr>
          <a:xfrm>
            <a:off x="1445750" y="1693850"/>
            <a:ext cx="5079300" cy="3186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533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uckiest Guy"/>
              <a:buChar char="●"/>
            </a:pPr>
            <a:r>
              <a:rPr lang="en" sz="48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rPr>
              <a:t>CLEAN</a:t>
            </a:r>
            <a:endParaRPr sz="4800">
              <a:solidFill>
                <a:schemeClr val="dk1"/>
              </a:solidFill>
              <a:latin typeface="Luckiest Guy"/>
              <a:ea typeface="Luckiest Guy"/>
              <a:cs typeface="Luckiest Guy"/>
              <a:sym typeface="Luckiest Guy"/>
            </a:endParaRPr>
          </a:p>
          <a:p>
            <a:pPr marL="457200" lvl="0" indent="-533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uckiest Guy"/>
              <a:buChar char="●"/>
            </a:pPr>
            <a:r>
              <a:rPr lang="en" sz="48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rPr>
              <a:t>COMFORTABLE</a:t>
            </a:r>
            <a:endParaRPr sz="4800">
              <a:solidFill>
                <a:schemeClr val="dk1"/>
              </a:solidFill>
              <a:latin typeface="Luckiest Guy"/>
              <a:ea typeface="Luckiest Guy"/>
              <a:cs typeface="Luckiest Guy"/>
              <a:sym typeface="Luckiest Guy"/>
            </a:endParaRPr>
          </a:p>
          <a:p>
            <a:pPr marL="457200" lvl="0" indent="-533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uckiest Guy"/>
              <a:buChar char="●"/>
            </a:pPr>
            <a:r>
              <a:rPr lang="en" sz="48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rPr>
              <a:t>FRIENDLY </a:t>
            </a:r>
            <a:endParaRPr sz="4800">
              <a:solidFill>
                <a:schemeClr val="dk1"/>
              </a:solidFill>
              <a:latin typeface="Luckiest Guy"/>
              <a:ea typeface="Luckiest Guy"/>
              <a:cs typeface="Luckiest Guy"/>
              <a:sym typeface="Luckiest Guy"/>
            </a:endParaRPr>
          </a:p>
          <a:p>
            <a:pPr marL="457200" lvl="0" indent="-533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uckiest Guy"/>
              <a:buChar char="●"/>
            </a:pPr>
            <a:r>
              <a:rPr lang="en" sz="48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rPr>
              <a:t>INVITING</a:t>
            </a:r>
            <a:endParaRPr sz="4800">
              <a:solidFill>
                <a:schemeClr val="dk1"/>
              </a:solidFill>
              <a:latin typeface="Luckiest Guy"/>
              <a:ea typeface="Luckiest Guy"/>
              <a:cs typeface="Luckiest Guy"/>
              <a:sym typeface="Luckiest Guy"/>
            </a:endParaRPr>
          </a:p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dk1"/>
              </a:solidFill>
              <a:latin typeface="Alumni Sans Inline One"/>
              <a:ea typeface="Alumni Sans Inline One"/>
              <a:cs typeface="Alumni Sans Inline One"/>
              <a:sym typeface="Alumni Sans Inline One"/>
            </a:endParaRPr>
          </a:p>
        </p:txBody>
      </p:sp>
      <p:pic>
        <p:nvPicPr>
          <p:cNvPr id="93" name="Google Shape;93;p17"/>
          <p:cNvPicPr preferRelativeResize="0"/>
          <p:nvPr/>
        </p:nvPicPr>
        <p:blipFill rotWithShape="1">
          <a:blip r:embed="rId4">
            <a:alphaModFix/>
          </a:blip>
          <a:srcRect l="23732" t="22333" r="11863" b="9681"/>
          <a:stretch/>
        </p:blipFill>
        <p:spPr>
          <a:xfrm>
            <a:off x="5971368" y="1644525"/>
            <a:ext cx="2221859" cy="318660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9350" y="40912"/>
            <a:ext cx="7985299" cy="5061675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8"/>
          <p:cNvSpPr txBox="1"/>
          <p:nvPr/>
        </p:nvSpPr>
        <p:spPr>
          <a:xfrm>
            <a:off x="1167725" y="228850"/>
            <a:ext cx="7431900" cy="1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SERVICES &amp; EVENTS</a:t>
            </a:r>
            <a:endParaRPr sz="6000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100" name="Google Shape;10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100" y="1501450"/>
            <a:ext cx="2660475" cy="1497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8"/>
          <p:cNvPicPr preferRelativeResize="0"/>
          <p:nvPr/>
        </p:nvPicPr>
        <p:blipFill rotWithShape="1">
          <a:blip r:embed="rId5">
            <a:alphaModFix/>
          </a:blip>
          <a:srcRect t="-62681" b="47606"/>
          <a:stretch/>
        </p:blipFill>
        <p:spPr>
          <a:xfrm>
            <a:off x="3176552" y="-367949"/>
            <a:ext cx="2391350" cy="3188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0700" y="3180775"/>
            <a:ext cx="2095877" cy="157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8"/>
          <p:cNvPicPr preferRelativeResize="0"/>
          <p:nvPr/>
        </p:nvPicPr>
        <p:blipFill rotWithShape="1">
          <a:blip r:embed="rId7">
            <a:alphaModFix/>
          </a:blip>
          <a:srcRect l="21541" t="20293" r="29107"/>
          <a:stretch/>
        </p:blipFill>
        <p:spPr>
          <a:xfrm>
            <a:off x="3263622" y="3240100"/>
            <a:ext cx="2217202" cy="1571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017875" y="1501450"/>
            <a:ext cx="2314376" cy="3085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9350" y="40912"/>
            <a:ext cx="7985299" cy="5061675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9"/>
          <p:cNvSpPr txBox="1"/>
          <p:nvPr/>
        </p:nvSpPr>
        <p:spPr>
          <a:xfrm>
            <a:off x="428400" y="534588"/>
            <a:ext cx="8287200" cy="40743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COMMUNICATION</a:t>
            </a:r>
            <a:endParaRPr sz="6000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How does YOUR lodge communicate?</a:t>
            </a:r>
            <a:endParaRPr sz="6000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9350" y="40912"/>
            <a:ext cx="7985299" cy="506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491351">
            <a:off x="906628" y="160229"/>
            <a:ext cx="2372821" cy="1721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211969">
            <a:off x="5066813" y="143424"/>
            <a:ext cx="3390414" cy="2042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340422">
            <a:off x="5816093" y="2382523"/>
            <a:ext cx="2664261" cy="2072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264064">
            <a:off x="763122" y="1874163"/>
            <a:ext cx="2351100" cy="3068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331028">
            <a:off x="3727250" y="2517601"/>
            <a:ext cx="1518426" cy="2170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488696" y="786875"/>
            <a:ext cx="1518425" cy="15117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20"/>
          <p:cNvSpPr txBox="1"/>
          <p:nvPr/>
        </p:nvSpPr>
        <p:spPr>
          <a:xfrm>
            <a:off x="3402625" y="4442025"/>
            <a:ext cx="5325300" cy="5559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rPr>
              <a:t>WHERE DOES IT START?</a:t>
            </a:r>
            <a:endParaRPr sz="3600">
              <a:solidFill>
                <a:schemeClr val="dk1"/>
              </a:solidFill>
              <a:latin typeface="Luckiest Guy"/>
              <a:ea typeface="Luckiest Guy"/>
              <a:cs typeface="Luckiest Guy"/>
              <a:sym typeface="Luckiest Guy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9350" y="40912"/>
            <a:ext cx="7985299" cy="5061675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1"/>
          <p:cNvSpPr txBox="1"/>
          <p:nvPr/>
        </p:nvSpPr>
        <p:spPr>
          <a:xfrm>
            <a:off x="257250" y="742125"/>
            <a:ext cx="8629500" cy="3838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NEW MEMBER</a:t>
            </a:r>
            <a:br>
              <a:rPr lang="en" sz="96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</a:br>
            <a:r>
              <a:rPr lang="en" sz="96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ORIENTATION</a:t>
            </a:r>
            <a:endParaRPr sz="9600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29" name="Google Shape;129;p21"/>
          <p:cNvSpPr txBox="1"/>
          <p:nvPr/>
        </p:nvSpPr>
        <p:spPr>
          <a:xfrm>
            <a:off x="620850" y="3779025"/>
            <a:ext cx="7902300" cy="994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0000FF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THE FIRST IMPRESSION!</a:t>
            </a:r>
            <a:endParaRPr sz="4800">
              <a:solidFill>
                <a:srgbClr val="0000FF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416</Words>
  <Application>Microsoft Office PowerPoint</Application>
  <PresentationFormat>On-screen Show (16:9)</PresentationFormat>
  <Paragraphs>96</Paragraphs>
  <Slides>23</Slides>
  <Notes>23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Luckiest Guy</vt:lpstr>
      <vt:lpstr>Permanent Marker</vt:lpstr>
      <vt:lpstr>Alumni Sans Inline One</vt:lpstr>
      <vt:lpstr>Cambria</vt:lpstr>
      <vt:lpstr>Merriweather</vt:lpstr>
      <vt:lpstr>Impact</vt:lpstr>
      <vt:lpstr>Arial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MMA Moose</cp:lastModifiedBy>
  <cp:revision>2</cp:revision>
  <dcterms:modified xsi:type="dcterms:W3CDTF">2024-03-09T13:07:50Z</dcterms:modified>
</cp:coreProperties>
</file>