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0" r:id="rId4"/>
    <p:sldId id="257" r:id="rId5"/>
    <p:sldId id="274" r:id="rId6"/>
    <p:sldId id="275" r:id="rId7"/>
    <p:sldId id="258" r:id="rId8"/>
    <p:sldId id="259" r:id="rId9"/>
    <p:sldId id="267" r:id="rId10"/>
    <p:sldId id="260" r:id="rId11"/>
    <p:sldId id="268" r:id="rId12"/>
    <p:sldId id="269" r:id="rId13"/>
    <p:sldId id="270" r:id="rId14"/>
    <p:sldId id="271" r:id="rId15"/>
    <p:sldId id="261" r:id="rId16"/>
    <p:sldId id="276" r:id="rId17"/>
    <p:sldId id="263" r:id="rId18"/>
    <p:sldId id="279" r:id="rId19"/>
    <p:sldId id="262" r:id="rId20"/>
    <p:sldId id="264" r:id="rId21"/>
    <p:sldId id="272" r:id="rId22"/>
    <p:sldId id="265" r:id="rId23"/>
    <p:sldId id="277" r:id="rId24"/>
    <p:sldId id="266" r:id="rId25"/>
    <p:sldId id="278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>
      <p:cViewPr>
        <p:scale>
          <a:sx n="91" d="100"/>
          <a:sy n="91" d="100"/>
        </p:scale>
        <p:origin x="-7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0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2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4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2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9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5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6860-6676-45C6-AF62-45339FEB469A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CE7B-A363-4EEE-9338-8041DD120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hyperlink" Target="http://www.mooseintl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hyperlink" Target="mailto:Micompliance@mooseint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f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hyperlink" Target="mailto:mrios@mooseint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r>
              <a:rPr lang="en-US" dirty="0"/>
              <a:t>Let’s Talk About Dispensations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hchase\AppData\Local\Microsoft\Windows\INetCache\IE\79J9QROM\talk-2782815_12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Dispensations require a </a:t>
            </a:r>
            <a:br>
              <a:rPr lang="en-US" dirty="0"/>
            </a:br>
            <a:r>
              <a:rPr lang="en-US" dirty="0"/>
              <a:t>Special </a:t>
            </a:r>
            <a:r>
              <a:rPr lang="en-US" dirty="0" smtClean="0"/>
              <a:t>Meeting?</a:t>
            </a:r>
            <a:endParaRPr lang="en-US" dirty="0"/>
          </a:p>
        </p:txBody>
      </p:sp>
      <p:pic>
        <p:nvPicPr>
          <p:cNvPr id="4103" name="Picture 7" descr="C:\Users\hchase\AppData\Local\Microsoft\Windows\INetCache\IE\RAU3IINQ\6217107538_5280a0c7d1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719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chase\AppData\Local\Microsoft\Windows\INetCache\IE\G2ANCC2R\notice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518334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Dispensations require a </a:t>
            </a:r>
            <a:br>
              <a:rPr lang="en-US" dirty="0"/>
            </a:br>
            <a:r>
              <a:rPr lang="en-US" dirty="0"/>
              <a:t>Special </a:t>
            </a:r>
            <a:r>
              <a:rPr lang="en-US" dirty="0" smtClean="0"/>
              <a:t>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 Real </a:t>
            </a:r>
            <a:r>
              <a:rPr lang="en-US" dirty="0" smtClean="0"/>
              <a:t>Estate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Mortgage </a:t>
            </a:r>
            <a:r>
              <a:rPr lang="en-US" dirty="0"/>
              <a:t>or Sell Real Estate</a:t>
            </a:r>
          </a:p>
          <a:p>
            <a:endParaRPr lang="en-US" dirty="0"/>
          </a:p>
        </p:txBody>
      </p:sp>
      <p:pic>
        <p:nvPicPr>
          <p:cNvPr id="3074" name="Picture 2" descr="C:\Users\hchase\AppData\Local\Microsoft\Windows\INetCache\IE\79J9QROM\51092849492_a50713fb58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67" y="4419600"/>
            <a:ext cx="320823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chase\AppData\Local\Microsoft\Windows\INetCache\IE\RAU3IINQ\Luxury-Real-Estate-For-Sale-1200x6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676400"/>
            <a:ext cx="408344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Dispensations require a </a:t>
            </a:r>
            <a:br>
              <a:rPr lang="en-US" dirty="0"/>
            </a:br>
            <a:r>
              <a:rPr lang="en-US" dirty="0"/>
              <a:t>Special </a:t>
            </a:r>
            <a:r>
              <a:rPr lang="en-US" dirty="0" smtClean="0"/>
              <a:t>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or Improve a </a:t>
            </a:r>
            <a:r>
              <a:rPr lang="en-US" dirty="0" smtClean="0"/>
              <a:t>Building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Lease </a:t>
            </a:r>
            <a:r>
              <a:rPr lang="en-US" dirty="0"/>
              <a:t>Real Estate</a:t>
            </a:r>
          </a:p>
          <a:p>
            <a:endParaRPr lang="en-US" dirty="0"/>
          </a:p>
        </p:txBody>
      </p:sp>
      <p:pic>
        <p:nvPicPr>
          <p:cNvPr id="4100" name="Picture 4" descr="Optimize your building for future success - BMI Mechan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3657600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chase\AppData\Local\Microsoft\Windows\INetCache\IE\6UPJ32VP\16614790-building-worker-with-blue-helmet-and-brown-bricks-white-backgroun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Dispensations require a </a:t>
            </a:r>
            <a:br>
              <a:rPr lang="en-US" dirty="0"/>
            </a:br>
            <a:r>
              <a:rPr lang="en-US" dirty="0"/>
              <a:t>Special </a:t>
            </a:r>
            <a:r>
              <a:rPr lang="en-US" dirty="0" smtClean="0"/>
              <a:t>Meeting?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 original Lodge by-laws or amend by-laws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Encumber assets or affect the Balance Sheet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hchase\AppData\Local\Microsoft\Windows\INetCache\IE\6UPJ32VP\Company-Asse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1090"/>
            <a:ext cx="4064339" cy="21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chase\AppData\Local\Microsoft\Windows\INetCache\IE\79J9QROM\Bylaws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429000" cy="11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 Comprehensive Guide to Writing Congregational Bylaws | LeaderLab | UUA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Dispensations require a </a:t>
            </a:r>
            <a:br>
              <a:rPr lang="en-US" dirty="0"/>
            </a:br>
            <a:r>
              <a:rPr lang="en-US" dirty="0"/>
              <a:t>Special </a:t>
            </a:r>
            <a:r>
              <a:rPr lang="en-US" dirty="0" smtClean="0"/>
              <a:t>Meeting?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vote on electronic notification for lodge mailings</a:t>
            </a:r>
          </a:p>
          <a:p>
            <a:endParaRPr lang="en-US" dirty="0"/>
          </a:p>
        </p:txBody>
      </p:sp>
      <p:pic>
        <p:nvPicPr>
          <p:cNvPr id="6147" name="Picture 3" descr="C:\Users\hchase\AppData\Local\Microsoft\Windows\INetCache\IE\79J9QROM\person-holding-white-envelope-1550334-1200x6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24300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chase\AppData\Local\Microsoft\Windows\INetCache\IE\RAU3IINQ\freestock_7978377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07994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438400"/>
          </a:xfrm>
        </p:spPr>
        <p:txBody>
          <a:bodyPr/>
          <a:lstStyle/>
          <a:p>
            <a:r>
              <a:rPr lang="en-US" dirty="0" smtClean="0"/>
              <a:t>Lets look at the three different Dispensation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Service </a:t>
            </a:r>
          </a:p>
          <a:p>
            <a:r>
              <a:rPr lang="en-US" dirty="0" smtClean="0"/>
              <a:t>Involving Alcohol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95882"/>
              </p:ext>
            </p:extLst>
          </p:nvPr>
        </p:nvGraphicFramePr>
        <p:xfrm>
          <a:off x="4343400" y="1532475"/>
          <a:ext cx="4114800" cy="53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5829177" imgH="7543800" progId="AcroExch.Document.11">
                  <p:embed/>
                </p:oleObj>
              </mc:Choice>
              <mc:Fallback>
                <p:oleObj name="Acrobat Document" r:id="rId3" imgW="582917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1532475"/>
                        <a:ext cx="4114800" cy="53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" name="Picture 30" descr="C:\Users\hchase\Desktop\download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hchase\Desktop\download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dirty="0"/>
              <a:t>Lets look at the three different Dispensation </a:t>
            </a:r>
            <a:r>
              <a:rPr lang="en-US" dirty="0" smtClean="0"/>
              <a:t>Forms</a:t>
            </a:r>
            <a:br>
              <a:rPr lang="en-US" dirty="0" smtClean="0"/>
            </a:br>
            <a:r>
              <a:rPr lang="en-US" dirty="0" smtClean="0"/>
              <a:t>Cont.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Community Service without Alcohol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282923"/>
              </p:ext>
            </p:extLst>
          </p:nvPr>
        </p:nvGraphicFramePr>
        <p:xfrm>
          <a:off x="1066800" y="2796628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5829177" imgH="7543800" progId="AcroExch.Document.11">
                  <p:embed/>
                </p:oleObj>
              </mc:Choice>
              <mc:Fallback>
                <p:oleObj name="Acrobat Document" r:id="rId3" imgW="582917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796628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734347" cy="26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look at the three different Dispensation </a:t>
            </a:r>
            <a:r>
              <a:rPr lang="en-US" dirty="0" smtClean="0"/>
              <a:t>Forms</a:t>
            </a:r>
            <a:br>
              <a:rPr lang="en-US" dirty="0" smtClean="0"/>
            </a:br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Universal Dispensation 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Used for any other type of items not involved with Community Service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60019"/>
              </p:ext>
            </p:extLst>
          </p:nvPr>
        </p:nvGraphicFramePr>
        <p:xfrm>
          <a:off x="4572000" y="3200400"/>
          <a:ext cx="2667000" cy="345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5829177" imgH="7543800" progId="AcroExch.Document.11">
                  <p:embed/>
                </p:oleObj>
              </mc:Choice>
              <mc:Fallback>
                <p:oleObj name="Acrobat Document" r:id="rId3" imgW="582917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3200400"/>
                        <a:ext cx="2667000" cy="3451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0" name="Picture 22" descr="C:\Users\hchase\AppData\Local\Microsoft\Windows\INetCache\IE\RAU3IINQ\3412268920_0b598e51cb_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I find the Dispensation Forms?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www.mooseintl.org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Forms and Documents</a:t>
            </a:r>
          </a:p>
          <a:p>
            <a:pPr lvl="1"/>
            <a:r>
              <a:rPr lang="en-US" dirty="0" smtClean="0"/>
              <a:t>Compliance Office</a:t>
            </a:r>
          </a:p>
          <a:p>
            <a:pPr lvl="1"/>
            <a:r>
              <a:rPr lang="en-US" dirty="0" smtClean="0"/>
              <a:t>Dispensations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657600" cy="29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Checklist Before Sending to Chief Compliance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Correct Dispensation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Do not combine dispensation forms and make sure to put only one event on each form</a:t>
            </a:r>
            <a:endParaRPr lang="en-US" dirty="0"/>
          </a:p>
          <a:p>
            <a:r>
              <a:rPr lang="en-US" dirty="0"/>
              <a:t>Send immediately when the event is planned and approved or at least 2 weeks prior to event</a:t>
            </a:r>
          </a:p>
          <a:p>
            <a:r>
              <a:rPr lang="en-US" dirty="0"/>
              <a:t>Two Signatures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President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Administrator</a:t>
            </a:r>
            <a:endParaRPr lang="en-US" dirty="0"/>
          </a:p>
        </p:txBody>
      </p:sp>
      <p:pic>
        <p:nvPicPr>
          <p:cNvPr id="6152" name="Picture 8" descr="C:\Users\hchase\AppData\Local\Microsoft\Windows\INetCache\IE\G2ANCC2R\checklist-911840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1683925" cy="21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Dispensation?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by which anything is administered</a:t>
            </a:r>
            <a:r>
              <a:rPr lang="en-US" dirty="0"/>
              <a:t>;</a:t>
            </a:r>
            <a:r>
              <a:rPr lang="en-US" dirty="0" smtClean="0"/>
              <a:t> management</a:t>
            </a:r>
          </a:p>
          <a:p>
            <a:endParaRPr lang="en-US" dirty="0" smtClean="0"/>
          </a:p>
          <a:p>
            <a:r>
              <a:rPr lang="en-US" dirty="0" smtClean="0"/>
              <a:t>It is a checks and balances tool that management actions are legal and follow established rules</a:t>
            </a:r>
            <a:endParaRPr lang="en-US" dirty="0"/>
          </a:p>
        </p:txBody>
      </p:sp>
      <p:pic>
        <p:nvPicPr>
          <p:cNvPr id="4098" name="Picture 2" descr="C:\Users\hchase\AppData\Local\Microsoft\Windows\INetCache\IE\6UPJ32VP\question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Do Chapters Need Dispensations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441"/>
            <a:ext cx="8229600" cy="4213722"/>
          </a:xfrm>
        </p:spPr>
        <p:txBody>
          <a:bodyPr/>
          <a:lstStyle/>
          <a:p>
            <a:r>
              <a:rPr lang="en-US" dirty="0"/>
              <a:t>If chapter is holding an event open to the public </a:t>
            </a:r>
            <a:r>
              <a:rPr lang="en-US" dirty="0" smtClean="0"/>
              <a:t>the Chapter must submit Dispensation to WOTM HQ</a:t>
            </a:r>
            <a:endParaRPr lang="en-US" dirty="0"/>
          </a:p>
          <a:p>
            <a:endParaRPr lang="en-US" dirty="0"/>
          </a:p>
        </p:txBody>
      </p:sp>
      <p:pic>
        <p:nvPicPr>
          <p:cNvPr id="8197" name="Picture 5" descr="C:\Users\hchase\AppData\Local\Microsoft\Windows\INetCache\IE\79J9QROM\_MG_55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887200" cy="25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00262"/>
            <a:ext cx="3155156" cy="3052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143000"/>
            <a:ext cx="170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1165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joint Events of Lodge &amp; Chapter?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Lodge will file the Dispensation</a:t>
            </a:r>
            <a:endParaRPr lang="en-US" dirty="0"/>
          </a:p>
          <a:p>
            <a:endParaRPr lang="en-US" dirty="0"/>
          </a:p>
        </p:txBody>
      </p:sp>
      <p:pic>
        <p:nvPicPr>
          <p:cNvPr id="8197" name="Picture 5" descr="C:\Users\hchase\AppData\Local\Microsoft\Windows\INetCache\IE\6UPJ32VP\dance-party-lesson_orig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365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hchase\AppData\Local\Microsoft\Windows\INetCache\IE\6UPJ32VP\classroom-1297779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39320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 with Dispensations?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your Territory Manager or Moose International Office of Compliance </a:t>
            </a:r>
          </a:p>
          <a:p>
            <a:endParaRPr lang="en-US" dirty="0"/>
          </a:p>
          <a:p>
            <a:r>
              <a:rPr lang="en-US" dirty="0" smtClean="0"/>
              <a:t>It’s important for everyone to do it right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400148" cy="285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309737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Contacting the Office of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Micompliance@mooseintl.org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630-966-2207 Rick King/Bethany Bowser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3657600" cy="2622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3842097" cy="25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9218" name="Picture 2" descr="C:\Users\hchase\AppData\Local\Microsoft\Windows\INetCache\IE\79J9QROM\questions-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79" y="1600200"/>
            <a:ext cx="68316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Attending!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comments regarding this Workshop or wish to suggest topics for a workshop please email: </a:t>
            </a:r>
          </a:p>
          <a:p>
            <a:r>
              <a:rPr lang="en-US" dirty="0" smtClean="0"/>
              <a:t>Director Mike Rios at </a:t>
            </a:r>
            <a:r>
              <a:rPr lang="en-US" dirty="0" smtClean="0">
                <a:hlinkClick r:id="rId2"/>
              </a:rPr>
              <a:t>mrios@mooseintl.org</a:t>
            </a:r>
            <a:endParaRPr lang="en-US" dirty="0" smtClean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 smtClean="0"/>
          </a:p>
        </p:txBody>
      </p:sp>
      <p:sp>
        <p:nvSpPr>
          <p:cNvPr id="4" name="AutoShape 2" descr="Image result for thats all folks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8240"/>
            <a:ext cx="4114800" cy="2636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07219"/>
            <a:ext cx="2613499" cy="26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a Dispensation and a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dispensation is for an event or special request to do something</a:t>
            </a:r>
          </a:p>
          <a:p>
            <a:r>
              <a:rPr lang="en-US" dirty="0"/>
              <a:t>Resolution forms are used for more actual fraternal lodge business that has been approved by the Lodge membership</a:t>
            </a:r>
            <a:r>
              <a:rPr lang="en-US" dirty="0" smtClean="0"/>
              <a:t>. </a:t>
            </a:r>
            <a:r>
              <a:rPr lang="en-US" dirty="0"/>
              <a:t>Some examples </a:t>
            </a:r>
            <a:r>
              <a:rPr lang="en-US" dirty="0" smtClean="0"/>
              <a:t>are: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Resolution to sell lodge property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Resolution to merge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Resolution to lease property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6" descr="Businessman Comparing Stock Illustrations – 166 Businessman Comparing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C:\Users\hchase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</a:t>
            </a:r>
            <a:r>
              <a:rPr lang="en-US" dirty="0" smtClean="0"/>
              <a:t>Dispensations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protect the lodge</a:t>
            </a:r>
          </a:p>
          <a:p>
            <a:r>
              <a:rPr lang="en-US" dirty="0"/>
              <a:t>To protect the lodge officers</a:t>
            </a:r>
          </a:p>
          <a:p>
            <a:endParaRPr lang="en-US" dirty="0"/>
          </a:p>
        </p:txBody>
      </p:sp>
      <p:pic>
        <p:nvPicPr>
          <p:cNvPr id="1026" name="Picture 2" descr="C:\Users\hchase\AppData\Local\Microsoft\Windows\INetCache\IE\79J9QROM\326059680_c24e0d559d_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chase\AppData\Local\Microsoft\Windows\INetCache\IE\79J9QROM\GE-board-of-directors-e14028958716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5715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Dispensations fall into 2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Requiring a Special Meeting of the Membership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require approval of the membership at a Regular Meeting</a:t>
            </a:r>
            <a:endParaRPr lang="en-US" dirty="0"/>
          </a:p>
        </p:txBody>
      </p:sp>
      <p:pic>
        <p:nvPicPr>
          <p:cNvPr id="5126" name="Picture 6" descr="C:\Users\hchase\AppData\Local\Microsoft\Windows\INetCache\IE\G2ANCC2R\mee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6774"/>
            <a:ext cx="3124200" cy="20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requires a Dispensation?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Moose; 34 items are listed on pages 131-132 of the General Laws requiring a Dispensation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Events requiring a Dispensation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to the Public or Open House</a:t>
            </a:r>
          </a:p>
          <a:p>
            <a:r>
              <a:rPr lang="en-US" dirty="0"/>
              <a:t>Community Service with or without Alcohol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 descr="C:\Users\hchase\AppData\Local\Microsoft\Windows\INetCache\IE\79J9QROM\haunted-church-fly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86474"/>
            <a:ext cx="2514600" cy="32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4011317" cy="28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Non-Event Dispensations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91707" cy="8381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800" b="1" dirty="0" smtClean="0"/>
              <a:t>For the Election </a:t>
            </a:r>
            <a:r>
              <a:rPr lang="en-US" sz="9800" b="1" dirty="0"/>
              <a:t>of </a:t>
            </a:r>
            <a:r>
              <a:rPr lang="en-US" sz="9800" b="1" dirty="0" smtClean="0"/>
              <a:t>the officers who have less than six months of membership</a:t>
            </a:r>
            <a:endParaRPr lang="en-US" sz="9800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5A9A97-97F3-B811-8EBD-D8712B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590800"/>
            <a:ext cx="3962400" cy="3382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180825-9326-ED44-346E-0D91BEBACFC0}"/>
              </a:ext>
            </a:extLst>
          </p:cNvPr>
          <p:cNvSpPr txBox="1"/>
          <p:nvPr/>
        </p:nvSpPr>
        <p:spPr>
          <a:xfrm>
            <a:off x="4913376" y="5867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Keys to the Lodge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72EC3A-037E-CA49-E706-259417C3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" y="2564524"/>
            <a:ext cx="425941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6D2BAD53-6662-1643-F436-75ACA861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5824"/>
            <a:ext cx="3949700" cy="41513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E5533-6D41-18BA-E879-E96C88A2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7608"/>
            <a:ext cx="8915400" cy="57779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Transfer of money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            Lodge improvements over $5,000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            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854A6-2184-801E-F953-E4B98FA7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68"/>
            <a:ext cx="8229600" cy="876300"/>
          </a:xfrm>
        </p:spPr>
        <p:txBody>
          <a:bodyPr/>
          <a:lstStyle/>
          <a:p>
            <a:r>
              <a:rPr lang="en-US" dirty="0"/>
              <a:t>Non-Event Dispensations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030952B-BE97-630A-8E85-2B2EC690B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2743200"/>
            <a:ext cx="326440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459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Let’s Talk About Dispensations</vt:lpstr>
      <vt:lpstr>What is a Dispensation?</vt:lpstr>
      <vt:lpstr>What is the difference between a Dispensation and a Resolution</vt:lpstr>
      <vt:lpstr>Why are Dispensations used?</vt:lpstr>
      <vt:lpstr>Dispensations fall into 2 Types</vt:lpstr>
      <vt:lpstr>What requires a Dispensation?</vt:lpstr>
      <vt:lpstr>Types of Events requiring a Dispensation</vt:lpstr>
      <vt:lpstr>Non-Event Dispensations</vt:lpstr>
      <vt:lpstr>Non-Event Dispensations</vt:lpstr>
      <vt:lpstr>What Dispensations require a  Special Meeting?</vt:lpstr>
      <vt:lpstr>What Dispensations require a  Special Meeting?</vt:lpstr>
      <vt:lpstr>What Dispensations require a  Special Meeting?</vt:lpstr>
      <vt:lpstr>What Dispensations require a  Special Meeting? </vt:lpstr>
      <vt:lpstr>What Dispensations require a  Special Meeting? </vt:lpstr>
      <vt:lpstr>Lets look at the three different Dispensation Forms</vt:lpstr>
      <vt:lpstr>Lets look at the three different Dispensation Forms Cont. </vt:lpstr>
      <vt:lpstr>Lets look at the three different Dispensation Forms Cont.</vt:lpstr>
      <vt:lpstr>Where do I find the Dispensation Forms?</vt:lpstr>
      <vt:lpstr>Checklist Before Sending to Chief Compliance Office</vt:lpstr>
      <vt:lpstr>Do Chapters Need Dispensations</vt:lpstr>
      <vt:lpstr>What about joint Events of Lodge &amp; Chapter?</vt:lpstr>
      <vt:lpstr>Need help with Dispensations?</vt:lpstr>
      <vt:lpstr>Contacting the Office of Compliance</vt:lpstr>
      <vt:lpstr>Questions</vt:lpstr>
      <vt:lpstr>Thanks for Attending!</vt:lpstr>
    </vt:vector>
  </TitlesOfParts>
  <Company>Moose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Dispensations</dc:title>
  <dc:creator>Heidi Chase</dc:creator>
  <cp:lastModifiedBy>Heidi Chase</cp:lastModifiedBy>
  <cp:revision>41</cp:revision>
  <cp:lastPrinted>2022-10-14T16:01:43Z</cp:lastPrinted>
  <dcterms:created xsi:type="dcterms:W3CDTF">2022-10-13T18:22:41Z</dcterms:created>
  <dcterms:modified xsi:type="dcterms:W3CDTF">2023-01-12T19:58:56Z</dcterms:modified>
</cp:coreProperties>
</file>