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9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1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5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54B12-6E51-4CF5-9DC4-9A8ECB505BDD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D88D0-BD10-4FFF-93E0-0B66E987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8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Financial Review Committee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 smtClean="0">
                <a:latin typeface="Arial Rounded MT Bold" panose="020F0704030504030204" pitchFamily="34" charset="0"/>
              </a:rPr>
              <a:t>A workshop on</a:t>
            </a:r>
          </a:p>
          <a:p>
            <a:pPr marL="0" indent="0" algn="ctr">
              <a:buNone/>
            </a:pPr>
            <a:endParaRPr lang="en-US" sz="4800" b="1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When &amp; How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Arial Rounded MT Bold" panose="020F0704030504030204" pitchFamily="34" charset="0"/>
              </a:rPr>
              <a:t>and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Why it is SO important!</a:t>
            </a:r>
            <a:endParaRPr lang="en-US" sz="48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3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Procedures Continued:</a:t>
            </a:r>
          </a:p>
          <a:p>
            <a:pPr lvl="1"/>
            <a:r>
              <a:rPr lang="en-US" b="1" i="1" dirty="0" smtClean="0"/>
              <a:t>To comply with IRS REQUIREMENTS</a:t>
            </a:r>
          </a:p>
          <a:p>
            <a:pPr lvl="2"/>
            <a:r>
              <a:rPr lang="en-US" b="1" dirty="0" smtClean="0"/>
              <a:t>Your Lodge is a corporation under IRS regulations</a:t>
            </a:r>
          </a:p>
          <a:p>
            <a:pPr lvl="2"/>
            <a:r>
              <a:rPr lang="en-US" dirty="0" smtClean="0"/>
              <a:t>Be sure that Minute books are complete and signed by the appropriate officers</a:t>
            </a:r>
          </a:p>
          <a:p>
            <a:pPr lvl="2"/>
            <a:r>
              <a:rPr lang="en-US" dirty="0" smtClean="0"/>
              <a:t>Be sure that purchases have been authorized in the minutes</a:t>
            </a:r>
          </a:p>
          <a:p>
            <a:pPr lvl="2"/>
            <a:r>
              <a:rPr lang="en-US" dirty="0" smtClean="0"/>
              <a:t>Be sure that new applicants and THEIR SPONSORS are recorded in the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Possible Problems without the Committee</a:t>
            </a:r>
          </a:p>
          <a:p>
            <a:pPr lvl="1"/>
            <a:r>
              <a:rPr lang="en-US" b="1" dirty="0" smtClean="0"/>
              <a:t>Sales Taxes not paid</a:t>
            </a:r>
          </a:p>
          <a:p>
            <a:pPr lvl="2"/>
            <a:r>
              <a:rPr lang="en-US" dirty="0" smtClean="0"/>
              <a:t>Loss of Liquor or Food Service License</a:t>
            </a:r>
          </a:p>
          <a:p>
            <a:pPr lvl="2"/>
            <a:r>
              <a:rPr lang="en-US" dirty="0" smtClean="0"/>
              <a:t>Out of Business!!</a:t>
            </a:r>
          </a:p>
          <a:p>
            <a:pPr lvl="1"/>
            <a:r>
              <a:rPr lang="en-US" b="1" dirty="0" smtClean="0"/>
              <a:t>Property Tax Not Paid</a:t>
            </a:r>
          </a:p>
          <a:p>
            <a:pPr lvl="2"/>
            <a:r>
              <a:rPr lang="en-US" dirty="0" smtClean="0"/>
              <a:t>Sheriff’s Sale of Property</a:t>
            </a:r>
          </a:p>
          <a:p>
            <a:pPr lvl="1"/>
            <a:r>
              <a:rPr lang="en-US" b="1" dirty="0" smtClean="0"/>
              <a:t>Employee Taxes not Paid</a:t>
            </a:r>
          </a:p>
          <a:p>
            <a:pPr lvl="2"/>
            <a:r>
              <a:rPr lang="en-US" dirty="0" smtClean="0"/>
              <a:t>Huge IRS fines and penalties</a:t>
            </a:r>
          </a:p>
          <a:p>
            <a:pPr lvl="1"/>
            <a:r>
              <a:rPr lang="en-US" b="1" dirty="0" smtClean="0"/>
              <a:t>990 Tax Form Not Filed on Time</a:t>
            </a:r>
          </a:p>
          <a:p>
            <a:pPr lvl="2"/>
            <a:r>
              <a:rPr lang="en-US" dirty="0" smtClean="0"/>
              <a:t>$20 per day fine, EVERY day; loss of not-for-profit status after 3 years; </a:t>
            </a:r>
            <a:r>
              <a:rPr lang="en-US" b="1" dirty="0" smtClean="0"/>
              <a:t>liable for tax on ALL INCOME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1242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Problems Continued:</a:t>
            </a:r>
          </a:p>
          <a:p>
            <a:pPr lvl="1"/>
            <a:r>
              <a:rPr lang="en-US" b="1" dirty="0" smtClean="0"/>
              <a:t>Property Insurances lapsed when damage occurs</a:t>
            </a:r>
          </a:p>
          <a:p>
            <a:pPr lvl="2"/>
            <a:r>
              <a:rPr lang="en-US" dirty="0" smtClean="0"/>
              <a:t>Loss of building, business, and liability for injuries</a:t>
            </a:r>
          </a:p>
          <a:p>
            <a:pPr lvl="1"/>
            <a:r>
              <a:rPr lang="en-US" b="1" dirty="0" smtClean="0"/>
              <a:t>Worker’s Compensation lapsed</a:t>
            </a:r>
          </a:p>
          <a:p>
            <a:pPr lvl="2"/>
            <a:r>
              <a:rPr lang="en-US" dirty="0" smtClean="0"/>
              <a:t>Law suit for injuries</a:t>
            </a:r>
          </a:p>
          <a:p>
            <a:pPr lvl="1"/>
            <a:r>
              <a:rPr lang="en-US" b="1" dirty="0" smtClean="0"/>
              <a:t>Theft by employees/officers with no Surety/Fidelity Bond</a:t>
            </a:r>
          </a:p>
          <a:p>
            <a:pPr lvl="2"/>
            <a:r>
              <a:rPr lang="en-US" dirty="0" smtClean="0"/>
              <a:t>NO ONE pays for your losses, even if you prove it!!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 Reminder to the Board of Officers </a:t>
            </a:r>
          </a:p>
          <a:p>
            <a:pPr lvl="1"/>
            <a:r>
              <a:rPr lang="en-US" b="1" dirty="0" smtClean="0"/>
              <a:t>When the IRS says the “Lodge” owes taxes, fines, and penalties, and the “Lodge” doesn’t have any money, </a:t>
            </a:r>
          </a:p>
          <a:p>
            <a:pPr lvl="1"/>
            <a:r>
              <a:rPr lang="en-US" b="1" i="1" u="sng" dirty="0" smtClean="0"/>
              <a:t>the Board of Officers’ personal finances are next on their list.</a:t>
            </a:r>
          </a:p>
          <a:p>
            <a:pPr lvl="1"/>
            <a:r>
              <a:rPr lang="en-US" b="1" dirty="0" smtClean="0"/>
              <a:t>So, Brother or Sister President, do you still have the excuse that “No one will do it”, or do you find </a:t>
            </a:r>
            <a:r>
              <a:rPr lang="en-US" b="1" i="1" dirty="0" smtClean="0"/>
              <a:t>just TWO members</a:t>
            </a:r>
            <a:r>
              <a:rPr lang="en-US" b="1" dirty="0" smtClean="0"/>
              <a:t> willing to help the lodge?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Financial Review Committee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Your Lodge CANNOT Afford to be WITHOUT this Committee!!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86200"/>
            <a:ext cx="4953000" cy="231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7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i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7200" i="1" dirty="0" smtClean="0">
                <a:latin typeface="Arial Black" panose="020B0A04020102020204" pitchFamily="34" charset="0"/>
              </a:rPr>
              <a:t>QUESTIONS??</a:t>
            </a:r>
            <a:endParaRPr lang="en-US" sz="72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Heard from Moose International FRS to Board of Officers 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owe $40,000.00 in Employment Taxes	</a:t>
            </a:r>
          </a:p>
          <a:p>
            <a:r>
              <a:rPr lang="en-US" dirty="0" smtClean="0"/>
              <a:t>You haven’t filed your 990 and lost your IRS status</a:t>
            </a:r>
          </a:p>
          <a:p>
            <a:r>
              <a:rPr lang="en-US" dirty="0" smtClean="0"/>
              <a:t>You didn’t pay real estate taxes – the Sheriff is selling the Lodge</a:t>
            </a:r>
          </a:p>
          <a:p>
            <a:r>
              <a:rPr lang="en-US" dirty="0" smtClean="0"/>
              <a:t>You had a fire but there is no insurance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Board of Officers Reply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We didn’t know!!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We didn’t know!!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We didn’t know!!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We didn’t know!!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7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Eras Bold ITC" panose="020B0907030504020204" pitchFamily="34" charset="0"/>
              </a:rPr>
              <a:t>Besides the Board having done their jobs as described in the General Laws, what else could have saved these lodges?</a:t>
            </a:r>
          </a:p>
          <a:p>
            <a:pPr algn="ctr"/>
            <a:endParaRPr lang="en-US" dirty="0">
              <a:latin typeface="Eras Bold ITC" panose="020B0907030504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Eras Bold ITC" panose="020B0907030504020204" pitchFamily="34" charset="0"/>
              </a:rPr>
              <a:t>An Active Financial Review Committee!!</a:t>
            </a:r>
          </a:p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At the </a:t>
            </a:r>
            <a:r>
              <a:rPr lang="en-US" u="sng" dirty="0" smtClean="0">
                <a:latin typeface="Arial Rounded MT Bold" panose="020F0704030504030204" pitchFamily="34" charset="0"/>
              </a:rPr>
              <a:t>first meeting of the year</a:t>
            </a:r>
            <a:r>
              <a:rPr lang="en-US" dirty="0" smtClean="0">
                <a:latin typeface="Arial Rounded MT Bold" panose="020F0704030504030204" pitchFamily="34" charset="0"/>
              </a:rPr>
              <a:t>, the President appoints two members, one of whom will be chairman, to join the Chaplain, to form the Financial Review Committee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The 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referred Committee members should have some business, accounting, or financial knowledge/background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Once monthly</a:t>
            </a:r>
            <a:r>
              <a:rPr lang="en-US" sz="4000" dirty="0" smtClean="0">
                <a:latin typeface="Arial Black" panose="020B0A04020102020204" pitchFamily="34" charset="0"/>
              </a:rPr>
              <a:t>, after the Administrator has completed the financials, the Financial Review Committee Chairman requests the files needed to complete the review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These files generally include the following:</a:t>
            </a:r>
          </a:p>
          <a:p>
            <a:pPr lvl="1"/>
            <a:r>
              <a:rPr lang="en-US" dirty="0" smtClean="0"/>
              <a:t>All Bank Statements for checking, savings, &amp; investments</a:t>
            </a:r>
          </a:p>
          <a:p>
            <a:pPr lvl="1"/>
            <a:r>
              <a:rPr lang="en-US" dirty="0" smtClean="0"/>
              <a:t>All receipts/forms for payments of:</a:t>
            </a:r>
          </a:p>
          <a:p>
            <a:pPr lvl="2"/>
            <a:r>
              <a:rPr lang="en-US" dirty="0" smtClean="0"/>
              <a:t>Real Estate Taxes</a:t>
            </a:r>
          </a:p>
          <a:p>
            <a:pPr lvl="2"/>
            <a:r>
              <a:rPr lang="en-US" dirty="0" smtClean="0"/>
              <a:t>Sales Taxes</a:t>
            </a:r>
          </a:p>
          <a:p>
            <a:pPr lvl="2"/>
            <a:r>
              <a:rPr lang="en-US" dirty="0" smtClean="0"/>
              <a:t>Payroll Taxes; local, state, and federal</a:t>
            </a:r>
          </a:p>
          <a:p>
            <a:pPr lvl="2"/>
            <a:r>
              <a:rPr lang="en-US" dirty="0" smtClean="0"/>
              <a:t>Insurance; property, Worker’s Comp, Surety/Fidelity</a:t>
            </a:r>
          </a:p>
          <a:p>
            <a:pPr lvl="2"/>
            <a:r>
              <a:rPr lang="en-US" dirty="0" smtClean="0"/>
              <a:t>Moose International A/R, including Risk Pool</a:t>
            </a:r>
          </a:p>
          <a:p>
            <a:pPr lvl="2"/>
            <a:r>
              <a:rPr lang="en-US" dirty="0" smtClean="0"/>
              <a:t>Mortgage or Rent, if applicable</a:t>
            </a:r>
          </a:p>
          <a:p>
            <a:pPr lvl="2"/>
            <a:r>
              <a:rPr lang="en-US" dirty="0" smtClean="0"/>
              <a:t>Licenses and Permits</a:t>
            </a:r>
          </a:p>
        </p:txBody>
      </p:sp>
    </p:spTree>
    <p:extLst>
      <p:ext uri="{BB962C8B-B14F-4D97-AF65-F5344CB8AC3E}">
        <p14:creationId xmlns:p14="http://schemas.microsoft.com/office/powerpoint/2010/main" val="8742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Files reviewed continued:</a:t>
            </a:r>
          </a:p>
          <a:p>
            <a:pPr lvl="1"/>
            <a:r>
              <a:rPr lang="en-US" dirty="0" smtClean="0"/>
              <a:t>Vendor invoices, paid and unpaid</a:t>
            </a:r>
          </a:p>
          <a:p>
            <a:pPr lvl="1"/>
            <a:r>
              <a:rPr lang="en-US" dirty="0" smtClean="0"/>
              <a:t>Gaming invoices and licenses</a:t>
            </a:r>
          </a:p>
          <a:p>
            <a:pPr lvl="1"/>
            <a:r>
              <a:rPr lang="en-US" dirty="0" smtClean="0"/>
              <a:t>Pull Tab tracking sheets</a:t>
            </a:r>
          </a:p>
          <a:p>
            <a:pPr lvl="1"/>
            <a:r>
              <a:rPr lang="en-US" dirty="0" smtClean="0"/>
              <a:t>Video Gaming records</a:t>
            </a:r>
          </a:p>
          <a:p>
            <a:pPr lvl="1"/>
            <a:r>
              <a:rPr lang="en-US" dirty="0" smtClean="0"/>
              <a:t>Membership/LCL records</a:t>
            </a:r>
          </a:p>
          <a:p>
            <a:pPr lvl="1"/>
            <a:r>
              <a:rPr lang="en-US" dirty="0" smtClean="0"/>
              <a:t>Employee Records, I-9, W-4, W-2s</a:t>
            </a:r>
          </a:p>
          <a:p>
            <a:pPr lvl="1"/>
            <a:r>
              <a:rPr lang="en-US" dirty="0" smtClean="0"/>
              <a:t>State Incorporation Status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514600"/>
            <a:ext cx="1743318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5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Files reviewed continued:</a:t>
            </a:r>
          </a:p>
          <a:p>
            <a:pPr lvl="1"/>
            <a:r>
              <a:rPr lang="en-US" dirty="0" smtClean="0"/>
              <a:t>Beer, liquor, wine, food, invoices</a:t>
            </a:r>
          </a:p>
          <a:p>
            <a:pPr lvl="1"/>
            <a:r>
              <a:rPr lang="en-US" dirty="0" smtClean="0"/>
              <a:t>Other bills</a:t>
            </a:r>
          </a:p>
          <a:p>
            <a:pPr lvl="2"/>
            <a:r>
              <a:rPr lang="en-US" dirty="0" smtClean="0"/>
              <a:t>Utilities</a:t>
            </a:r>
          </a:p>
          <a:p>
            <a:pPr lvl="2"/>
            <a:r>
              <a:rPr lang="en-US" dirty="0" smtClean="0"/>
              <a:t>Repairs</a:t>
            </a:r>
          </a:p>
          <a:p>
            <a:pPr lvl="2"/>
            <a:r>
              <a:rPr lang="en-US" dirty="0" smtClean="0"/>
              <a:t>Charity donations</a:t>
            </a:r>
          </a:p>
          <a:p>
            <a:pPr lvl="2"/>
            <a:r>
              <a:rPr lang="en-US" dirty="0" smtClean="0"/>
              <a:t>Convention expenses</a:t>
            </a:r>
          </a:p>
          <a:p>
            <a:pPr lvl="2"/>
            <a:r>
              <a:rPr lang="en-US" dirty="0" smtClean="0"/>
              <a:t>The list goes on………</a:t>
            </a:r>
          </a:p>
          <a:p>
            <a:pPr lvl="2"/>
            <a:r>
              <a:rPr lang="en-US" dirty="0" smtClean="0"/>
              <a:t>ALL LODGE FINANCIAL TRANSACTIONS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824352"/>
            <a:ext cx="1752600" cy="20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7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Procedures of Committee</a:t>
            </a:r>
          </a:p>
          <a:p>
            <a:pPr lvl="1"/>
            <a:r>
              <a:rPr lang="en-US" dirty="0" smtClean="0"/>
              <a:t>Verify that the checkbooks, Quickbooks, and the Bank Statements all MATCH!!</a:t>
            </a:r>
          </a:p>
          <a:p>
            <a:pPr lvl="1"/>
            <a:r>
              <a:rPr lang="en-US" dirty="0" smtClean="0"/>
              <a:t>All monies collected are DEPOSITED!</a:t>
            </a:r>
          </a:p>
          <a:p>
            <a:pPr lvl="1"/>
            <a:r>
              <a:rPr lang="en-US" dirty="0" smtClean="0"/>
              <a:t>All monies paid out are APPROPRIATE!</a:t>
            </a:r>
          </a:p>
          <a:p>
            <a:pPr lvl="2"/>
            <a:r>
              <a:rPr lang="en-US" dirty="0" smtClean="0"/>
              <a:t>To WHOM and for WHAT</a:t>
            </a:r>
          </a:p>
          <a:p>
            <a:pPr lvl="1"/>
            <a:r>
              <a:rPr lang="en-US" dirty="0" smtClean="0"/>
              <a:t>Verify that taxes, mortgage, bills, insurances, etc. are all CURRENT and PAID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627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  <vt:lpstr>Financial Review Committee</vt:lpstr>
    </vt:vector>
  </TitlesOfParts>
  <Company>Moose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Review Committee</dc:title>
  <dc:creator>Glenn Neil</dc:creator>
  <cp:lastModifiedBy>Wendy Dodd</cp:lastModifiedBy>
  <cp:revision>21</cp:revision>
  <dcterms:created xsi:type="dcterms:W3CDTF">2022-01-27T17:45:43Z</dcterms:created>
  <dcterms:modified xsi:type="dcterms:W3CDTF">2022-02-04T13:22:05Z</dcterms:modified>
</cp:coreProperties>
</file>